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69" r:id="rId3"/>
    <p:sldId id="270" r:id="rId4"/>
    <p:sldId id="268" r:id="rId5"/>
    <p:sldId id="273" r:id="rId6"/>
    <p:sldId id="260" r:id="rId7"/>
    <p:sldId id="262" r:id="rId8"/>
    <p:sldId id="272" r:id="rId9"/>
    <p:sldId id="271" r:id="rId10"/>
    <p:sldId id="274" r:id="rId11"/>
    <p:sldId id="261" r:id="rId12"/>
    <p:sldId id="267" r:id="rId13"/>
    <p:sldId id="264" r:id="rId14"/>
    <p:sldId id="265" r:id="rId15"/>
    <p:sldId id="257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5" autoAdjust="0"/>
  </p:normalViewPr>
  <p:slideViewPr>
    <p:cSldViewPr>
      <p:cViewPr varScale="1">
        <p:scale>
          <a:sx n="53" d="100"/>
          <a:sy n="53" d="100"/>
        </p:scale>
        <p:origin x="-149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43EC7-A593-4F8B-895D-27AEC709359B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7E9E1-BCA3-4A64-993D-14E1C10D4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70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44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0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9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89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1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36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7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2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2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9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4C513-6B20-4CC1-9275-456291F91CE6}" type="datetimeFigureOut">
              <a:rPr lang="en-US" smtClean="0"/>
              <a:t>30-Jan-15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7931E-CC0F-4161-BE98-58FB6CEC2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8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frm=1&amp;source=images&amp;cd=&amp;cad=rja&amp;uact=8&amp;ved=0CAcQjRw&amp;url=http://pixgood.com/fastback-mustang-65.html&amp;ei=7bWJVNDGDs2UyATVzoHICw&amp;bvm=bv.81456516,d.aWw&amp;psig=AFQjCNEziGsRiqGnFkbp73BM1DTrDCppAA&amp;ust=1418397502859712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google.com/url?sa=i&amp;rct=j&amp;q=&amp;esrc=s&amp;frm=1&amp;source=images&amp;cd=&amp;cad=rja&amp;uact=8&amp;ved=0CAcQjRw&amp;url=http://www.goodcarbadcar.net/2012/06/canada-large-luxury-car-sales-may-2012.html&amp;ei=O5nCVOLyK4btoAT06IL4Cg&amp;bvm=bv.84349003,d.cGU&amp;psig=AFQjCNFfJCBlnLv9pkCGqWFswyrOyCkQaQ&amp;ust=1422125739536566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4tlfLVDNw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leanroomswest.com/" TargetMode="External"/><Relationship Id="rId3" Type="http://schemas.openxmlformats.org/officeDocument/2006/relationships/hyperlink" Target="mailto:dollarhide@hodess.com" TargetMode="External"/><Relationship Id="rId7" Type="http://schemas.openxmlformats.org/officeDocument/2006/relationships/hyperlink" Target="mailto:kelly@cleanroomswest.com" TargetMode="External"/><Relationship Id="rId2" Type="http://schemas.openxmlformats.org/officeDocument/2006/relationships/hyperlink" Target="mailto:BJones@dawtech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ticleanair.com/" TargetMode="External"/><Relationship Id="rId5" Type="http://schemas.openxmlformats.org/officeDocument/2006/relationships/hyperlink" Target="mailto:brandonb@peticleanair.com" TargetMode="External"/><Relationship Id="rId10" Type="http://schemas.openxmlformats.org/officeDocument/2006/relationships/hyperlink" Target="http://www.lascoservices.com/" TargetMode="External"/><Relationship Id="rId4" Type="http://schemas.openxmlformats.org/officeDocument/2006/relationships/hyperlink" Target="http://www.hodess.com/" TargetMode="External"/><Relationship Id="rId9" Type="http://schemas.openxmlformats.org/officeDocument/2006/relationships/hyperlink" Target="mailto:sales@lascoservices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s://encrypted-tbn3.gstatic.com/images?q=tbn:ANd9GcRwd6OppY9h7IaIH1xawMVm29v7l6xjytJ-yZGhYyhCsLQeBfz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37490"/>
            <a:ext cx="38100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3.bp.blogspot.com/-ydxD-7wy6PQ/T-MjvGFLNuI/AAAAAAAAVKk/jRi8jnGaO-k/s1600/2013_Audi-S8-Silver.jpe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6" y="2667000"/>
            <a:ext cx="815612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29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15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improved cleanroom will facilitate our acceleration to a new level of testing/capacity/quality/market share</a:t>
            </a:r>
          </a:p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Acceleration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Increase our competitiveness</a:t>
            </a:r>
          </a:p>
          <a:p>
            <a:r>
              <a:rPr lang="en-US" dirty="0" smtClean="0"/>
              <a:t>Increase our appeal to customers</a:t>
            </a:r>
          </a:p>
          <a:p>
            <a:r>
              <a:rPr lang="en-US" dirty="0" smtClean="0"/>
              <a:t>Appeal to new customers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We have defined where we are headed- what do we want to take us there? What can we afford? Timeframe? What strategy will maximize our capabilities/opportunities?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  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42017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for this meeting: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Present multiple options and information regarding the product sterility cleanrooms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Provide a recommendation for a final decision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Determine what additional questions must be addressed before a final decision can be made and approved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Consider the various departments/functions that will be impacted by these decisions, and involve those areas as early as possible</a:t>
            </a:r>
          </a:p>
        </p:txBody>
      </p:sp>
    </p:spTree>
    <p:extLst>
      <p:ext uri="{BB962C8B-B14F-4D97-AF65-F5344CB8AC3E}">
        <p14:creationId xmlns:p14="http://schemas.microsoft.com/office/powerpoint/2010/main" val="203430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assignment: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What we have been doing for the last few weeks? </a:t>
            </a:r>
            <a:r>
              <a:rPr lang="en-US" dirty="0" smtClean="0"/>
              <a:t>– Dec to Jan</a:t>
            </a:r>
          </a:p>
          <a:p>
            <a:r>
              <a:rPr lang="en-US" dirty="0" smtClean="0"/>
              <a:t>Weekly meetings</a:t>
            </a:r>
          </a:p>
          <a:p>
            <a:r>
              <a:rPr lang="en-US" dirty="0" smtClean="0"/>
              <a:t>Evaluating/coordinating short term fixes prior to TGA – painting/patching/fixes</a:t>
            </a:r>
          </a:p>
          <a:p>
            <a:r>
              <a:rPr lang="en-US" dirty="0" smtClean="0"/>
              <a:t>Price quotes</a:t>
            </a:r>
          </a:p>
          <a:p>
            <a:r>
              <a:rPr lang="en-US" dirty="0" smtClean="0"/>
              <a:t>Evaluating needs/growth potential/capacity</a:t>
            </a:r>
          </a:p>
          <a:p>
            <a:r>
              <a:rPr lang="en-US" dirty="0" smtClean="0"/>
              <a:t>Researching alternative solutions</a:t>
            </a:r>
          </a:p>
          <a:p>
            <a:r>
              <a:rPr lang="en-US" dirty="0" smtClean="0"/>
              <a:t>Evaluating leasing options</a:t>
            </a:r>
          </a:p>
          <a:p>
            <a:r>
              <a:rPr lang="en-US" dirty="0" smtClean="0"/>
              <a:t>Structural evaluation of RW2 – bad news…</a:t>
            </a:r>
          </a:p>
          <a:p>
            <a:r>
              <a:rPr lang="en-US" dirty="0" smtClean="0"/>
              <a:t>Preliminary evaluation/discussion of options</a:t>
            </a:r>
          </a:p>
          <a:p>
            <a:r>
              <a:rPr lang="en-US" dirty="0" smtClean="0"/>
              <a:t>Meeting with contractors- multiple vendors for each option</a:t>
            </a:r>
          </a:p>
          <a:p>
            <a:r>
              <a:rPr lang="en-US" dirty="0" smtClean="0"/>
              <a:t>Evaluating areas and functions that will be impacted by short term and long term decisions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722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Option 1 – more frequent repairs; no changes</a:t>
            </a:r>
          </a:p>
          <a:p>
            <a:r>
              <a:rPr lang="en-US" dirty="0" smtClean="0"/>
              <a:t>Option 2 – wall panels + new floors</a:t>
            </a:r>
          </a:p>
          <a:p>
            <a:r>
              <a:rPr lang="en-US" dirty="0" smtClean="0"/>
              <a:t>Option 3 – new cleanroom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expanding cleanroom within current area of RW2 was determined to not be an option based on structural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Increase frequency of repair/maintenance events</a:t>
            </a:r>
          </a:p>
          <a:p>
            <a:r>
              <a:rPr lang="en-US" dirty="0" smtClean="0"/>
              <a:t>Actual age of cleanroom (2001-2002)</a:t>
            </a:r>
          </a:p>
          <a:p>
            <a:r>
              <a:rPr lang="en-US" dirty="0" smtClean="0"/>
              <a:t>Repair/resurface the floor 2015</a:t>
            </a:r>
          </a:p>
          <a:p>
            <a:r>
              <a:rPr lang="en-US" dirty="0" smtClean="0"/>
              <a:t>3 – 4 times/year</a:t>
            </a:r>
          </a:p>
          <a:p>
            <a:r>
              <a:rPr lang="en-US" dirty="0" smtClean="0"/>
              <a:t>Shutdown/revalidation as necessary</a:t>
            </a:r>
          </a:p>
          <a:p>
            <a:r>
              <a:rPr lang="en-US" dirty="0" smtClean="0"/>
              <a:t>Risk: TAT surrounding shutdowns, quality, inspections, requalification risks, </a:t>
            </a:r>
          </a:p>
          <a:p>
            <a:r>
              <a:rPr lang="en-US" dirty="0" smtClean="0"/>
              <a:t>Period/duration: not sure, how long this will be sustainable (1 year - ______?)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48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Rework current space – use of wall panels and resurface floors</a:t>
            </a:r>
          </a:p>
          <a:p>
            <a:r>
              <a:rPr lang="en-US" dirty="0" smtClean="0"/>
              <a:t>Cost - $300,000 </a:t>
            </a:r>
          </a:p>
          <a:p>
            <a:r>
              <a:rPr lang="en-US" dirty="0" smtClean="0"/>
              <a:t>Cost varies dependent on number of events</a:t>
            </a:r>
          </a:p>
          <a:p>
            <a:r>
              <a:rPr lang="en-US" dirty="0" smtClean="0"/>
              <a:t>Options for </a:t>
            </a:r>
            <a:r>
              <a:rPr lang="en-US" dirty="0" err="1" smtClean="0"/>
              <a:t>longterm</a:t>
            </a:r>
            <a:r>
              <a:rPr lang="en-US" dirty="0" smtClean="0"/>
              <a:t> use of retrofitted space:</a:t>
            </a:r>
          </a:p>
          <a:p>
            <a:pPr lvl="2"/>
            <a:r>
              <a:rPr lang="en-US" dirty="0" smtClean="0"/>
              <a:t>BI sterility </a:t>
            </a:r>
          </a:p>
          <a:p>
            <a:pPr lvl="2"/>
            <a:r>
              <a:rPr lang="en-US" dirty="0" smtClean="0"/>
              <a:t>Redundancy for sterility testing</a:t>
            </a:r>
          </a:p>
          <a:p>
            <a:r>
              <a:rPr lang="en-US" dirty="0" smtClean="0"/>
              <a:t>Timeframe – next slide</a:t>
            </a:r>
          </a:p>
          <a:p>
            <a:r>
              <a:rPr lang="en-US" dirty="0" smtClean="0"/>
              <a:t>Potential materials – </a:t>
            </a:r>
            <a:r>
              <a:rPr lang="en-US" dirty="0" err="1" smtClean="0"/>
              <a:t>Altro</a:t>
            </a:r>
            <a:r>
              <a:rPr lang="en-US" dirty="0" smtClean="0"/>
              <a:t> </a:t>
            </a:r>
            <a:r>
              <a:rPr lang="en-US" dirty="0" err="1" smtClean="0"/>
              <a:t>whiterock</a:t>
            </a:r>
            <a:r>
              <a:rPr lang="en-US" dirty="0" smtClean="0"/>
              <a:t>, </a:t>
            </a:r>
            <a:r>
              <a:rPr lang="en-US" dirty="0" err="1" smtClean="0"/>
              <a:t>Crayne</a:t>
            </a:r>
            <a:r>
              <a:rPr lang="en-US" dirty="0" smtClean="0"/>
              <a:t> composite </a:t>
            </a:r>
            <a:r>
              <a:rPr lang="en-US" dirty="0" err="1" smtClean="0"/>
              <a:t>glassboard</a:t>
            </a:r>
            <a:r>
              <a:rPr lang="en-US" dirty="0" smtClean="0"/>
              <a:t> (samples)</a:t>
            </a:r>
            <a:endParaRPr lang="en-US" dirty="0"/>
          </a:p>
          <a:p>
            <a:r>
              <a:rPr lang="en-US" dirty="0" smtClean="0"/>
              <a:t>Multiple options for contractors: refer to contact list</a:t>
            </a:r>
          </a:p>
          <a:p>
            <a:endParaRPr lang="en-US" dirty="0"/>
          </a:p>
          <a:p>
            <a:r>
              <a:rPr lang="en-US" dirty="0" smtClean="0"/>
              <a:t>DURATION: dependent on space, not materials</a:t>
            </a:r>
          </a:p>
          <a:p>
            <a:r>
              <a:rPr lang="en-US" dirty="0" smtClean="0"/>
              <a:t>3 – 5 years (based on projected growth)</a:t>
            </a:r>
          </a:p>
          <a:p>
            <a:endParaRPr lang="en-US" dirty="0"/>
          </a:p>
          <a:p>
            <a:r>
              <a:rPr lang="en-US" dirty="0" smtClean="0"/>
              <a:t>RISK: impact from shutdowns, age of air handlers (12-13 years)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362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Timeframe for option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trike="sngStrike" dirty="0" smtClean="0"/>
              <a:t>1 shutdown = 18 days</a:t>
            </a:r>
          </a:p>
          <a:p>
            <a:pPr marL="0" indent="0">
              <a:buNone/>
            </a:pPr>
            <a:endParaRPr lang="en-US" strike="sngStrike" dirty="0" smtClean="0"/>
          </a:p>
          <a:p>
            <a:r>
              <a:rPr lang="en-US" dirty="0"/>
              <a:t>2 shutdowns = (slightly lower cost/faster)</a:t>
            </a:r>
          </a:p>
          <a:p>
            <a:pPr marL="0" indent="0">
              <a:buNone/>
            </a:pPr>
            <a:r>
              <a:rPr lang="en-US" dirty="0"/>
              <a:t>7/8 days for wall paneling + some flooring</a:t>
            </a:r>
          </a:p>
          <a:p>
            <a:pPr marL="0" indent="0">
              <a:buNone/>
            </a:pPr>
            <a:r>
              <a:rPr lang="en-US" dirty="0"/>
              <a:t>7/8 days for remaining wall paneling &amp; flooring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3 shutdowns = (300,000) Recommendation</a:t>
            </a:r>
          </a:p>
          <a:p>
            <a:pPr marL="0" indent="0">
              <a:buNone/>
            </a:pPr>
            <a:r>
              <a:rPr lang="en-US" dirty="0"/>
              <a:t>7/8 days for paneling + painting</a:t>
            </a:r>
          </a:p>
          <a:p>
            <a:pPr marL="0" indent="0">
              <a:buNone/>
            </a:pPr>
            <a:r>
              <a:rPr lang="en-US" dirty="0"/>
              <a:t>6/7 days for remaining paneling &amp; some flooring</a:t>
            </a:r>
          </a:p>
          <a:p>
            <a:pPr marL="0" indent="0">
              <a:buNone/>
            </a:pPr>
            <a:r>
              <a:rPr lang="en-US" dirty="0"/>
              <a:t>6/7 days for remaining flooring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9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00894"/>
              </p:ext>
            </p:extLst>
          </p:nvPr>
        </p:nvGraphicFramePr>
        <p:xfrm>
          <a:off x="381000" y="152401"/>
          <a:ext cx="8305800" cy="6437537"/>
        </p:xfrm>
        <a:graphic>
          <a:graphicData uri="http://schemas.openxmlformats.org/drawingml/2006/table">
            <a:tbl>
              <a:tblPr/>
              <a:tblGrid>
                <a:gridCol w="1752600"/>
                <a:gridCol w="1676400"/>
                <a:gridCol w="1295400"/>
                <a:gridCol w="762000"/>
                <a:gridCol w="1447800"/>
                <a:gridCol w="1371600"/>
              </a:tblGrid>
              <a:tr h="136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Vendor Name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Address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Phone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Contact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Email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Website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9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DAW Technologies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1600 West 2200 South Suite 201 SLC, UT 84119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801-554-2977 / 801 -977-3100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Brad Jones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BJones@dawtech.com</a:t>
                      </a:r>
                      <a:endParaRPr lang="en-US" sz="14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www.dawtech.com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Hodess Construction Corporation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John L Dietsch Sq. Attleboro Falls, MA 02763 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508-695-1012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Jason Dollarhide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dollarhide@hodess.com</a:t>
                      </a:r>
                      <a:endParaRPr lang="en-US" sz="14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www.hodess.com</a:t>
                      </a:r>
                      <a:endParaRPr lang="en-US" sz="14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221815"/>
                          </a:solidFill>
                          <a:effectLst/>
                          <a:latin typeface="Calibri"/>
                        </a:rPr>
                        <a:t>Pacific Environmental Technologies, Inc.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221815"/>
                          </a:solidFill>
                          <a:effectLst/>
                          <a:latin typeface="Calibri"/>
                        </a:rPr>
                        <a:t>135 Enterprise Court Corona, CA 92882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221815"/>
                          </a:solidFill>
                          <a:effectLst/>
                          <a:latin typeface="Calibri"/>
                        </a:rPr>
                        <a:t>951-582-9948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221815"/>
                          </a:solidFill>
                          <a:effectLst/>
                          <a:latin typeface="Calibri"/>
                        </a:rPr>
                        <a:t>Brandon Bunch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brandonb@peticleanair.com</a:t>
                      </a:r>
                      <a:endParaRPr lang="en-US" sz="14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6"/>
                        </a:rPr>
                        <a:t>www.peticleanair.com</a:t>
                      </a:r>
                      <a:endParaRPr lang="en-US" sz="14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5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221815"/>
                          </a:solidFill>
                          <a:effectLst/>
                          <a:latin typeface="Calibri"/>
                        </a:rPr>
                        <a:t>Clean Rooms West, Inc.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1392 Industrial Drive Tustin, CA 927780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800-772-6634 / 714-258-7700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Kelly Barton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7"/>
                        </a:rPr>
                        <a:t>kelly@cleanroomswest.com</a:t>
                      </a:r>
                      <a:endParaRPr lang="en-US" sz="14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8"/>
                        </a:rPr>
                        <a:t>www.cleanroomswest.com</a:t>
                      </a:r>
                      <a:endParaRPr lang="en-US" sz="14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71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Lasco Services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601 Compton Irving, TX 75061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800-815-2726 / 972-513-1875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9"/>
                        </a:rPr>
                        <a:t>sales@lascoservices.com</a:t>
                      </a:r>
                      <a:endParaRPr lang="en-US" sz="14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10"/>
                        </a:rPr>
                        <a:t>www.lascoservices.com</a:t>
                      </a:r>
                      <a:endParaRPr lang="en-US" sz="14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611" marR="3611" marT="3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36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G-con – new cleanroom builds</a:t>
            </a:r>
          </a:p>
          <a:p>
            <a:r>
              <a:rPr lang="en-US" dirty="0" smtClean="0"/>
              <a:t>Benchmark – </a:t>
            </a:r>
            <a:r>
              <a:rPr lang="en-US" dirty="0" err="1" smtClean="0"/>
              <a:t>thermofisher</a:t>
            </a:r>
            <a:r>
              <a:rPr lang="en-US" dirty="0" smtClean="0"/>
              <a:t>/</a:t>
            </a:r>
            <a:r>
              <a:rPr lang="en-US" dirty="0" err="1" smtClean="0"/>
              <a:t>hyclone</a:t>
            </a:r>
            <a:r>
              <a:rPr lang="en-US" dirty="0" smtClean="0"/>
              <a:t> cleanrooms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94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Forego option 2; expedite a new build</a:t>
            </a:r>
          </a:p>
          <a:p>
            <a:r>
              <a:rPr lang="en-US" dirty="0" smtClean="0"/>
              <a:t>Lease a space – limited options/high prices</a:t>
            </a:r>
          </a:p>
          <a:p>
            <a:r>
              <a:rPr lang="en-US" dirty="0" smtClean="0"/>
              <a:t>Build a clean space – </a:t>
            </a:r>
            <a:r>
              <a:rPr lang="en-US" dirty="0"/>
              <a:t>modular </a:t>
            </a:r>
            <a:r>
              <a:rPr lang="en-US" dirty="0" smtClean="0"/>
              <a:t>cleanroom</a:t>
            </a:r>
          </a:p>
          <a:p>
            <a:r>
              <a:rPr lang="en-US" dirty="0"/>
              <a:t>Potential cost of 3M ; </a:t>
            </a:r>
          </a:p>
          <a:p>
            <a:r>
              <a:rPr lang="en-US" dirty="0" smtClean="0"/>
              <a:t>Timeframe – just a few months for construction after a space is identified and plans are created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Most contractors from previous list are options for a new build as well: </a:t>
            </a:r>
            <a:r>
              <a:rPr lang="en-US" dirty="0" err="1"/>
              <a:t>H</a:t>
            </a:r>
            <a:r>
              <a:rPr lang="en-US" dirty="0" err="1" smtClean="0"/>
              <a:t>odess</a:t>
            </a:r>
            <a:r>
              <a:rPr lang="en-US" dirty="0" smtClean="0"/>
              <a:t>, G-Con,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Risk – price point, time frame</a:t>
            </a:r>
          </a:p>
        </p:txBody>
      </p:sp>
    </p:spTree>
    <p:extLst>
      <p:ext uri="{BB962C8B-B14F-4D97-AF65-F5344CB8AC3E}">
        <p14:creationId xmlns:p14="http://schemas.microsoft.com/office/powerpoint/2010/main" val="376110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Proposal from the </a:t>
            </a:r>
            <a:br>
              <a:rPr lang="en-US" dirty="0" smtClean="0"/>
            </a:br>
            <a:r>
              <a:rPr lang="en-US" dirty="0" smtClean="0"/>
              <a:t>“cleanroom committee”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Option 2 – retrofit the cleanroom with panels + resurface floor – </a:t>
            </a:r>
            <a:r>
              <a:rPr lang="en-US" dirty="0" smtClean="0"/>
              <a:t>(</a:t>
            </a:r>
            <a:r>
              <a:rPr lang="en-US" dirty="0"/>
              <a:t>start July 2015)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Option 3 </a:t>
            </a:r>
          </a:p>
          <a:p>
            <a:pPr marL="0" indent="0">
              <a:buNone/>
            </a:pPr>
            <a:r>
              <a:rPr lang="en-US" dirty="0"/>
              <a:t>– Strategically plan expansion options/location</a:t>
            </a:r>
          </a:p>
          <a:p>
            <a:pPr marL="0" indent="0">
              <a:buNone/>
            </a:pPr>
            <a:r>
              <a:rPr lang="en-US" dirty="0"/>
              <a:t>–New cleanroom (3-5 years) </a:t>
            </a:r>
          </a:p>
        </p:txBody>
      </p:sp>
    </p:spTree>
    <p:extLst>
      <p:ext uri="{BB962C8B-B14F-4D97-AF65-F5344CB8AC3E}">
        <p14:creationId xmlns:p14="http://schemas.microsoft.com/office/powerpoint/2010/main" val="296307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input/considerations/questions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Metrology</a:t>
            </a:r>
          </a:p>
          <a:p>
            <a:r>
              <a:rPr lang="en-US" dirty="0" smtClean="0"/>
              <a:t>Quality</a:t>
            </a:r>
          </a:p>
          <a:p>
            <a:r>
              <a:rPr lang="en-US" dirty="0" smtClean="0"/>
              <a:t>Sales</a:t>
            </a:r>
          </a:p>
          <a:p>
            <a:r>
              <a:rPr lang="en-US" dirty="0" smtClean="0"/>
              <a:t>Accounting</a:t>
            </a:r>
          </a:p>
          <a:p>
            <a:r>
              <a:rPr lang="en-US" dirty="0" smtClean="0"/>
              <a:t>Validations</a:t>
            </a:r>
          </a:p>
          <a:p>
            <a:r>
              <a:rPr lang="en-US" dirty="0" smtClean="0"/>
              <a:t>Management</a:t>
            </a:r>
          </a:p>
          <a:p>
            <a:r>
              <a:rPr lang="en-US" dirty="0" smtClean="0"/>
              <a:t>Senior leadership team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8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steps/goals: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Refine quotes/timelines</a:t>
            </a:r>
          </a:p>
          <a:p>
            <a:r>
              <a:rPr lang="en-US" dirty="0" smtClean="0"/>
              <a:t>What other information is needed prior to making a decision? </a:t>
            </a:r>
          </a:p>
          <a:p>
            <a:r>
              <a:rPr lang="en-US" dirty="0" smtClean="0"/>
              <a:t>Refine deadline for the next step?</a:t>
            </a:r>
          </a:p>
          <a:p>
            <a:r>
              <a:rPr lang="en-US" dirty="0" smtClean="0"/>
              <a:t>What is the deadline for customer notification?</a:t>
            </a:r>
          </a:p>
          <a:p>
            <a:r>
              <a:rPr lang="en-US" dirty="0" smtClean="0"/>
              <a:t>When/how do we notify customers?</a:t>
            </a:r>
          </a:p>
          <a:p>
            <a:r>
              <a:rPr lang="en-US" dirty="0" smtClean="0"/>
              <a:t>Visit cleanrooms with panels/modular materials –  gain perspective of materials from those who have implemented them</a:t>
            </a:r>
          </a:p>
          <a:p>
            <a:r>
              <a:rPr lang="en-US" dirty="0" smtClean="0"/>
              <a:t>Additional training/research for cleanroom design and management – conference in </a:t>
            </a:r>
            <a:r>
              <a:rPr lang="en-US" dirty="0" err="1" smtClean="0"/>
              <a:t>boston</a:t>
            </a:r>
            <a:r>
              <a:rPr lang="en-US" dirty="0" smtClean="0"/>
              <a:t>; cleanroom microbiology book – 600 pages; webinars; Other resources</a:t>
            </a:r>
          </a:p>
          <a:p>
            <a:r>
              <a:rPr lang="en-US" dirty="0" smtClean="0"/>
              <a:t>Bring in additional contractors for evaluation/consultation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200,000 – 300,000  for 3 – 5 years</a:t>
            </a:r>
          </a:p>
          <a:p>
            <a:r>
              <a:rPr lang="en-US" sz="2000" dirty="0" smtClean="0"/>
              <a:t>4 days minimum labor for floors (not counting cure time)</a:t>
            </a:r>
          </a:p>
          <a:p>
            <a:r>
              <a:rPr lang="en-US" sz="2000" dirty="0" smtClean="0"/>
              <a:t>Walls first; then floors</a:t>
            </a:r>
          </a:p>
          <a:p>
            <a:r>
              <a:rPr lang="en-US" sz="2000" dirty="0" smtClean="0"/>
              <a:t>Hoods will have to be moved when floors are done. Requalification of all hoods ~ 1 day; work can begin in one hood while others are being </a:t>
            </a:r>
            <a:r>
              <a:rPr lang="en-US" sz="2000" dirty="0" err="1" smtClean="0"/>
              <a:t>requalified</a:t>
            </a:r>
            <a:endParaRPr lang="en-US" sz="2000" dirty="0" smtClean="0"/>
          </a:p>
          <a:p>
            <a:r>
              <a:rPr lang="en-US" sz="2000" dirty="0" smtClean="0"/>
              <a:t>Evaluate new hoods</a:t>
            </a:r>
          </a:p>
          <a:p>
            <a:r>
              <a:rPr lang="en-US" sz="2000" dirty="0" smtClean="0"/>
              <a:t>New floors are a must/regardless of other decisions</a:t>
            </a:r>
          </a:p>
          <a:p>
            <a:r>
              <a:rPr lang="en-US" sz="2000" dirty="0" smtClean="0"/>
              <a:t>Structural analysis of RW2 – </a:t>
            </a:r>
            <a:r>
              <a:rPr lang="en-US" sz="2000" b="1" dirty="0" smtClean="0"/>
              <a:t>will not support expansion of current Cleanroom</a:t>
            </a:r>
          </a:p>
          <a:p>
            <a:r>
              <a:rPr lang="en-US" sz="2000" dirty="0" smtClean="0"/>
              <a:t>RW3 could support a new cleanroom; RW1/2 ground floor restructure?</a:t>
            </a:r>
          </a:p>
          <a:p>
            <a:pPr marL="0" indent="0">
              <a:buNone/>
            </a:pPr>
            <a:r>
              <a:rPr lang="en-US" sz="2000" dirty="0" smtClean="0"/>
              <a:t>&lt; 1 year options (paneling):</a:t>
            </a:r>
          </a:p>
          <a:p>
            <a:pPr marL="0" indent="0">
              <a:buNone/>
            </a:pPr>
            <a:r>
              <a:rPr lang="en-US" sz="2000" dirty="0" smtClean="0"/>
              <a:t>1 – 18 day shutdown for everything (walls, floors, requalification</a:t>
            </a:r>
          </a:p>
          <a:p>
            <a:pPr marL="0" indent="0">
              <a:buNone/>
            </a:pPr>
            <a:r>
              <a:rPr lang="en-US" sz="2000" dirty="0" smtClean="0"/>
              <a:t>2 – 2 shutdowns; 4 – 5 days for wall panels, 6 – 7 days floors + hood </a:t>
            </a:r>
            <a:r>
              <a:rPr lang="en-US" sz="2000" dirty="0" err="1" smtClean="0"/>
              <a:t>requal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3 – 3 shutdowns 4 – 5 days each, wall panels then a portion of the floors, then the remaining floors</a:t>
            </a:r>
          </a:p>
          <a:p>
            <a:r>
              <a:rPr lang="en-US" sz="2000" dirty="0" smtClean="0"/>
              <a:t>After new cleanrooms are built, old cleanrooms may be used for redundancy + BI sterility cleanrooms</a:t>
            </a:r>
          </a:p>
          <a:p>
            <a:r>
              <a:rPr lang="en-US" sz="2000" dirty="0" smtClean="0"/>
              <a:t>Provide contact info for each of the options</a:t>
            </a:r>
          </a:p>
          <a:p>
            <a:r>
              <a:rPr lang="en-US" sz="2000" dirty="0" smtClean="0"/>
              <a:t>Actual age of the cleanroom 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34911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FRP panels – static issues? Flat finish available or only reflective?</a:t>
            </a:r>
          </a:p>
          <a:p>
            <a:r>
              <a:rPr lang="en-US" sz="2000" dirty="0" smtClean="0"/>
              <a:t>Repair of panels – </a:t>
            </a:r>
          </a:p>
          <a:p>
            <a:r>
              <a:rPr lang="en-US" sz="2000" dirty="0" smtClean="0"/>
              <a:t>Square footage of current area?</a:t>
            </a:r>
          </a:p>
          <a:p>
            <a:r>
              <a:rPr lang="en-US" sz="2000" dirty="0" smtClean="0"/>
              <a:t>Stats – 5 testing suites, area for media/sample storage, gowning area, sterilizers</a:t>
            </a:r>
          </a:p>
          <a:p>
            <a:r>
              <a:rPr lang="en-US" sz="2000" dirty="0" smtClean="0"/>
              <a:t>Cost for panels; new cleaning plan to be evaluated – less </a:t>
            </a:r>
            <a:r>
              <a:rPr lang="en-US" sz="2000" dirty="0" err="1" smtClean="0"/>
              <a:t>clorox</a:t>
            </a:r>
            <a:r>
              <a:rPr lang="en-US" sz="2000" dirty="0" smtClean="0"/>
              <a:t>? </a:t>
            </a:r>
          </a:p>
          <a:p>
            <a:r>
              <a:rPr lang="en-US" sz="2000" dirty="0" smtClean="0"/>
              <a:t>More extensive maintenance program?</a:t>
            </a:r>
          </a:p>
          <a:p>
            <a:r>
              <a:rPr lang="en-US" sz="2000" dirty="0" smtClean="0"/>
              <a:t>Lease a clean space, building a new facility – modular</a:t>
            </a:r>
          </a:p>
          <a:p>
            <a:r>
              <a:rPr lang="en-US" sz="2000" dirty="0" smtClean="0"/>
              <a:t>Is a clean space available? </a:t>
            </a:r>
            <a:endParaRPr lang="en-US" sz="2000" dirty="0"/>
          </a:p>
          <a:p>
            <a:r>
              <a:rPr lang="en-US" sz="2000" dirty="0" smtClean="0"/>
              <a:t>3 proposals/options + recommendation</a:t>
            </a:r>
          </a:p>
          <a:p>
            <a:r>
              <a:rPr lang="en-US" sz="2000" dirty="0" smtClean="0"/>
              <a:t>New clients/projects –  short term potential for growth: more MTF, </a:t>
            </a:r>
            <a:r>
              <a:rPr lang="en-US" sz="2000" dirty="0" err="1" smtClean="0"/>
              <a:t>wedgewood</a:t>
            </a:r>
            <a:r>
              <a:rPr lang="en-US" sz="2000" dirty="0" smtClean="0"/>
              <a:t> pharm, </a:t>
            </a:r>
            <a:r>
              <a:rPr lang="en-US" sz="2000" dirty="0" err="1" smtClean="0"/>
              <a:t>fresenius</a:t>
            </a:r>
            <a:r>
              <a:rPr lang="en-US" sz="2000" dirty="0" smtClean="0"/>
              <a:t> detention, </a:t>
            </a:r>
            <a:r>
              <a:rPr lang="en-US" sz="2000" dirty="0" err="1" smtClean="0"/>
              <a:t>medline</a:t>
            </a:r>
            <a:r>
              <a:rPr lang="en-US" sz="2000" dirty="0" smtClean="0"/>
              <a:t> glove testing, constraints have not been expertise; only resources/facilities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53817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4743</TotalTime>
  <Words>1043</Words>
  <Application>Microsoft Office PowerPoint</Application>
  <PresentationFormat>On-screen Show (4:3)</PresentationFormat>
  <Paragraphs>168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Objectives for this meeting:</vt:lpstr>
      <vt:lpstr>The assignment:</vt:lpstr>
      <vt:lpstr>Three options</vt:lpstr>
      <vt:lpstr>Option 1 </vt:lpstr>
      <vt:lpstr>Option 2</vt:lpstr>
      <vt:lpstr>Timeframe for option 2</vt:lpstr>
      <vt:lpstr>PowerPoint Presentation</vt:lpstr>
      <vt:lpstr>PowerPoint Presentation</vt:lpstr>
      <vt:lpstr>Option 3</vt:lpstr>
      <vt:lpstr>Proposal from the  “cleanroom committee”</vt:lpstr>
      <vt:lpstr>input/considerations/questions</vt:lpstr>
      <vt:lpstr>Next steps/goals: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29</cp:revision>
  <cp:lastPrinted>2015-01-26T18:59:30Z</cp:lastPrinted>
  <dcterms:created xsi:type="dcterms:W3CDTF">2015-01-23T18:43:40Z</dcterms:created>
  <dcterms:modified xsi:type="dcterms:W3CDTF">2015-01-30T22:25:48Z</dcterms:modified>
</cp:coreProperties>
</file>